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636"/>
    <a:srgbClr val="4F0A49"/>
    <a:srgbClr val="140D5D"/>
    <a:srgbClr val="2FF6FF"/>
    <a:srgbClr val="74FFEB"/>
    <a:srgbClr val="ED9CB4"/>
    <a:srgbClr val="7B78DC"/>
    <a:srgbClr val="FFA779"/>
    <a:srgbClr val="67D59B"/>
    <a:srgbClr val="C1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5567"/>
  </p:normalViewPr>
  <p:slideViewPr>
    <p:cSldViewPr snapToGrid="0" snapToObjects="1">
      <p:cViewPr varScale="1">
        <p:scale>
          <a:sx n="69" d="100"/>
          <a:sy n="69" d="100"/>
        </p:scale>
        <p:origin x="21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2803E-6A5F-CE44-92D5-37D29832D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99B44B-4B4A-C54A-86FD-16B0BAEFF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BCA5F-F45E-274B-80DF-5FAA2B68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36EA3-4DE0-9D4E-96FD-236DE71E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A9946-A866-774B-851C-00C14239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937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B7362-0087-C34B-B685-651D8F73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39185E-2878-A24E-8EC4-5FD8D3FFF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C09B6-C1A4-AB4B-9A1E-80A29CAD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F2011-0628-164E-BD55-A7DC8654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A23A0-9C68-6B46-A6C3-70E2E62B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79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CC0BF-9882-0F47-A70F-030D9B290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97564D-4EA3-5542-AB60-F718809F2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DF2BF-ECF1-0C48-92FB-910D3F9A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FAE739-6DCD-B246-8A88-E8889B4C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2EFAF-336C-104C-B43B-FFF81CB8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20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644B1-8AB6-4249-9BCD-96A10B5A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B8948-E9AC-EB41-BED3-5884DDB7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8A809-D81C-0C46-9DA6-543D6D4D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518D7-4B8A-444A-A047-6C705636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D591A-6EB5-A14E-BEA7-39E0EAF5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6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E70B9-1642-614A-8163-8B1211D7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84B01-4DB4-A442-84B9-D2E9CC28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104A6-D6EA-2449-A8E6-C5608888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B99D8-3672-044A-802B-79884FD1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8CC90-A434-9442-B2B0-534DA65F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98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621F1-927E-3B42-ABA8-B36BD381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9ED9A-65A1-4A43-86C8-467DABAFD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EE597F-C39F-A045-BBA7-16B2C1DA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1E53B7-A2B7-FF40-9DB2-8E0B636E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6348A3-CCCA-C547-8C6B-02BDBFB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D8835-02A0-984E-A0E9-42050848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605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62726-45DE-E341-BE06-E5AC04D9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16D78A-BB06-9E4C-B2A8-F8475E98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C4228A-AB28-F647-834F-5B038416B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C355BC-F3D8-B743-BAB7-0AC62BF8B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D41BC-0E83-5943-8DB0-6734E13C1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019EF5-F092-5C48-9837-CE6D2328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D68870-067A-F940-B64A-E44F90AB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CC5601-A857-8441-A9BB-C165AF5E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E2E2C-C53B-7E4C-8385-71506687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403A96-8750-154E-9301-57FA181E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0A91E1-0371-584A-BDB2-353659D9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626879-4B3B-814E-9BDD-01AEA226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041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8B0CBD-A7CC-9C41-8F7E-8E6DD510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7DEEDB-197B-5343-A74C-D49A238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A8F31A-8B99-D148-8D13-9E00A991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5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4DC03-E3A0-F94A-A947-1BAF901A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3C1B3-1D8F-C04D-8E55-14205353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29613-BD6F-3E4E-8B89-A610DBE59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107D93-EBB3-264C-8C11-CAAB6BAB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41F849-994C-E343-8478-6E46C648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81F63-1AAF-E34C-A29C-F946B6B1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913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1B347-9B12-8C48-A2FA-DB56F824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597AA6-0B54-B34F-8882-4AB37CCBD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37B35D-C00F-9F45-B89E-78B17558F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06282F-8BA7-9B41-8E4F-E6E20D17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65674B-8F8B-E041-9D6C-5639CCA0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8E7180-DCAF-A449-9166-1A14F0A2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79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DC0CB1-6353-BF43-80A6-8CDB20D1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D4CE6-47B2-6D43-A420-7CD84A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84CAA-0383-D048-94CE-456D8380F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8AA3-FDEF-2C4F-8EB5-C7095240A484}" type="datetimeFigureOut">
              <a:rPr lang="es-CL" smtClean="0"/>
              <a:t>08-10-21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D4FF1-AF10-DB48-A20F-0A8913D24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E65078-2CB8-AC4B-B4AA-1BD49837F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D8F8-974E-D949-9FB6-900EA49305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03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3017E8CD-20B7-3248-97DB-98A2C481B277}"/>
              </a:ext>
            </a:extLst>
          </p:cNvPr>
          <p:cNvSpPr/>
          <p:nvPr/>
        </p:nvSpPr>
        <p:spPr>
          <a:xfrm>
            <a:off x="1531258" y="642257"/>
            <a:ext cx="9231085" cy="5370286"/>
          </a:xfrm>
          <a:prstGeom prst="roundRect">
            <a:avLst/>
          </a:prstGeom>
          <a:blipFill dpi="0" rotWithShape="1">
            <a:blip r:embed="rId3" cstate="screen">
              <a:alphaModFix am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Segoe Print" panose="02000800000000000000" pitchFamily="2" charset="0"/>
            </a:endParaRPr>
          </a:p>
          <a:p>
            <a:pPr algn="ctr"/>
            <a:endParaRPr lang="es-CL" sz="3200" dirty="0">
              <a:latin typeface="Papyrus" panose="020B0602040200020303" pitchFamily="34" charset="77"/>
            </a:endParaRPr>
          </a:p>
          <a:p>
            <a:pPr algn="ctr"/>
            <a:endParaRPr lang="es-CL" sz="4400" b="1" cap="small" dirty="0">
              <a:ln>
                <a:solidFill>
                  <a:srgbClr val="140D5D"/>
                </a:solidFill>
              </a:ln>
              <a:solidFill>
                <a:srgbClr val="4F0A4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Papyrus" panose="020B0602040200020303" pitchFamily="34" charset="77"/>
            </a:endParaRPr>
          </a:p>
          <a:p>
            <a:pPr algn="ctr"/>
            <a:r>
              <a:rPr lang="es-CL" sz="4400" b="1" cap="small" dirty="0">
                <a:ln>
                  <a:solidFill>
                    <a:srgbClr val="140D5D"/>
                  </a:solidFill>
                </a:ln>
                <a:solidFill>
                  <a:srgbClr val="4F0A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Evangelio Inspirador </a:t>
            </a:r>
          </a:p>
          <a:p>
            <a:pPr algn="ctr"/>
            <a:r>
              <a:rPr lang="es-CL" sz="4400" b="1" cap="small" dirty="0">
                <a:ln>
                  <a:solidFill>
                    <a:srgbClr val="140D5D"/>
                  </a:solidFill>
                </a:ln>
                <a:solidFill>
                  <a:srgbClr val="4F0A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del Proceso Sinodal</a:t>
            </a:r>
          </a:p>
          <a:p>
            <a:pPr algn="ctr"/>
            <a:endParaRPr lang="es-CL" dirty="0">
              <a:latin typeface="Segoe Print" panose="02000800000000000000" pitchFamily="2" charset="0"/>
            </a:endParaRPr>
          </a:p>
          <a:p>
            <a:pPr algn="ctr"/>
            <a:endParaRPr lang="es-CL" sz="500" dirty="0">
              <a:latin typeface="Segoe Print" panose="02000800000000000000" pitchFamily="2" charset="0"/>
            </a:endParaRPr>
          </a:p>
          <a:p>
            <a:pPr algn="ctr"/>
            <a:r>
              <a:rPr lang="es-CL" sz="4000" b="1" dirty="0">
                <a:ln>
                  <a:solidFill>
                    <a:srgbClr val="4F0A49"/>
                  </a:solidFill>
                </a:ln>
                <a:solidFill>
                  <a:srgbClr val="140D5D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</a:rPr>
              <a:t>¡Haz esto y vivirás!</a:t>
            </a:r>
            <a:r>
              <a:rPr lang="es-CL" sz="1200" b="1" dirty="0">
                <a:ln>
                  <a:solidFill>
                    <a:srgbClr val="4F0A49"/>
                  </a:solidFill>
                </a:ln>
                <a:solidFill>
                  <a:srgbClr val="140D5D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</a:rPr>
              <a:t>(Lc 10, 28) </a:t>
            </a:r>
            <a:endParaRPr lang="es-CL" sz="4000" b="1" dirty="0">
              <a:ln>
                <a:solidFill>
                  <a:srgbClr val="4F0A49"/>
                </a:solidFill>
              </a:ln>
              <a:solidFill>
                <a:srgbClr val="140D5D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Zapfino" panose="03030300040707070C03" pitchFamily="66" charset="77"/>
            </a:endParaRPr>
          </a:p>
          <a:p>
            <a:pPr algn="ctr"/>
            <a:endParaRPr lang="es-CL" sz="4000" b="1" dirty="0">
              <a:ln>
                <a:solidFill>
                  <a:srgbClr val="4F0A49"/>
                </a:solidFill>
              </a:ln>
              <a:solidFill>
                <a:srgbClr val="140D5D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Zapfino" panose="03030300040707070C03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874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>
            <a:extLst>
              <a:ext uri="{FF2B5EF4-FFF2-40B4-BE49-F238E27FC236}">
                <a16:creationId xmlns:a16="http://schemas.microsoft.com/office/drawing/2014/main" id="{C66AD536-CCDD-8646-9A06-EC7DB37D9305}"/>
              </a:ext>
            </a:extLst>
          </p:cNvPr>
          <p:cNvSpPr/>
          <p:nvPr/>
        </p:nvSpPr>
        <p:spPr>
          <a:xfrm>
            <a:off x="319315" y="406399"/>
            <a:ext cx="11596914" cy="6168571"/>
          </a:xfrm>
          <a:prstGeom prst="round2DiagRect">
            <a:avLst/>
          </a:prstGeom>
          <a:solidFill>
            <a:srgbClr val="F2EDC2">
              <a:alpha val="30000"/>
            </a:srgb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288000" rtlCol="0" anchor="ctr"/>
          <a:lstStyle/>
          <a:p>
            <a:pPr algn="just">
              <a:lnSpc>
                <a:spcPct val="130000"/>
              </a:lnSpc>
            </a:pP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25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Un maestro de la Ley se levantó y le preguntó a Jesús para ponerlo a prueba: “Maestro, ¿Qué debo hacer para heredar la vida eterna?”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26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Jesús le preguntó a su vez: “¿Qué está escrito en la Ley?, ¿Qué lees en ella?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27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Él le respondió: “Amarás al Señor, tu Dios, con todo tu corazón, con toda tu alma, con todas tus fuerzas, y con toda tu mente, y al prójimo como a ti mismo”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28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Entonces Jesús le dijo: “Has respondido bien; haz esto y vivirás”.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29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El maestro de la Ley, queriendo justificarse le volvió a preguntar: “¿Quién es mi prójimo?”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30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Jesús tomó la palabra y dijo: “Un hombre bajaba de Jerusalén a Jericó y cayó en manos de unos ladrones, quienes, después de despojarlo de todo y herirlo, se fueron, dejándolo por muerto.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31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Por casualidad, un sacerdote bajaba por el mismo camino, lo vio, dio un rodeo, y pasó de largo.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32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Igual hizo un levita, que llegó al mismo lugar, dio un rodeo y pasó de largo.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33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En cambio, un samaritano, que iba de viaje, llegó a donde estaba el hombre herido, y al verlo, se conmovió profundamente,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34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se acercó y le vendó sus heridas, curándolas con aceite y vino. Después lo cargó sobre su propia cabalgadura, lo llevó a un albergue y se quedó cuidándolo.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35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A la mañana siguiente, le dio al dueño dos monedas de plata y le dijo: “Cuídalo, y si gastas de más, te lo pagaré a mi regreso”.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36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¿Cuál de estos tres te parece que se comportó como prójimo del hombre que cayó en manos de los ladrones?” </a:t>
            </a:r>
            <a:r>
              <a:rPr lang="es-ES_tradnl" b="1" baseline="30000" dirty="0">
                <a:solidFill>
                  <a:srgbClr val="140D5D"/>
                </a:solidFill>
                <a:latin typeface="Papyrus" panose="020B0602040200020303" pitchFamily="34" charset="77"/>
              </a:rPr>
              <a:t>37</a:t>
            </a:r>
            <a:r>
              <a:rPr lang="es-ES_tradnl" b="1" dirty="0">
                <a:solidFill>
                  <a:srgbClr val="140D5D"/>
                </a:solidFill>
                <a:latin typeface="Papyrus" panose="020B0602040200020303" pitchFamily="34" charset="77"/>
              </a:rPr>
              <a:t>El maestro de la Ley respondió: “El que lo trató con misericordia”. Entonces Jesús le dijo: “Tienes que ir y hacer lo mismo”. </a:t>
            </a:r>
            <a:r>
              <a:rPr lang="es-ES_tradnl" sz="1200" b="1" dirty="0">
                <a:solidFill>
                  <a:srgbClr val="140D5D"/>
                </a:solidFill>
                <a:latin typeface="Papyrus" panose="020B0602040200020303" pitchFamily="34" charset="77"/>
              </a:rPr>
              <a:t>(</a:t>
            </a:r>
            <a:r>
              <a:rPr lang="es-ES_tradnl" sz="1200" b="1" dirty="0" err="1">
                <a:solidFill>
                  <a:srgbClr val="140D5D"/>
                </a:solidFill>
                <a:latin typeface="Papyrus" panose="020B0602040200020303" pitchFamily="34" charset="77"/>
              </a:rPr>
              <a:t>Lc</a:t>
            </a:r>
            <a:r>
              <a:rPr lang="es-ES_tradnl" sz="1200" b="1" dirty="0">
                <a:solidFill>
                  <a:srgbClr val="140D5D"/>
                </a:solidFill>
                <a:latin typeface="Papyrus" panose="020B0602040200020303" pitchFamily="34" charset="77"/>
              </a:rPr>
              <a:t> 10, 25-37)</a:t>
            </a:r>
            <a:endParaRPr lang="es-CL" sz="1200" b="1" dirty="0">
              <a:solidFill>
                <a:srgbClr val="140D5D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01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33A0FA1A-C0F6-2344-BEA4-5C820EF4B8CA}"/>
              </a:ext>
            </a:extLst>
          </p:cNvPr>
          <p:cNvSpPr/>
          <p:nvPr/>
        </p:nvSpPr>
        <p:spPr>
          <a:xfrm>
            <a:off x="4920343" y="228600"/>
            <a:ext cx="7030357" cy="6235700"/>
          </a:xfrm>
          <a:prstGeom prst="roundRect">
            <a:avLst/>
          </a:prstGeom>
          <a:solidFill>
            <a:srgbClr val="F2EDC2">
              <a:alpha val="30000"/>
            </a:srgb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>
              <a:lnSpc>
                <a:spcPct val="130000"/>
              </a:lnSpc>
            </a:pPr>
            <a:endParaRPr lang="es-CL" sz="1600" b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marL="38100">
              <a:lnSpc>
                <a:spcPct val="130000"/>
              </a:lnSpc>
            </a:pPr>
            <a:endParaRPr lang="es-CL" sz="1600" dirty="0">
              <a:solidFill>
                <a:srgbClr val="870C20"/>
              </a:solidFill>
              <a:latin typeface="Segoe Print" panose="02000800000000000000" pitchFamily="2" charset="0"/>
            </a:endParaRPr>
          </a:p>
          <a:p>
            <a:pPr marL="38100">
              <a:lnSpc>
                <a:spcPct val="130000"/>
              </a:lnSpc>
            </a:pPr>
            <a:endParaRPr lang="es-CL" sz="1600" dirty="0">
              <a:solidFill>
                <a:srgbClr val="870C20"/>
              </a:solidFill>
              <a:latin typeface="Segoe Print" panose="02000800000000000000" pitchFamily="2" charset="0"/>
            </a:endParaRPr>
          </a:p>
          <a:p>
            <a:pPr marL="38100">
              <a:lnSpc>
                <a:spcPct val="130000"/>
              </a:lnSpc>
            </a:pPr>
            <a:r>
              <a:rPr lang="es-CL" dirty="0">
                <a:solidFill>
                  <a:srgbClr val="870C20"/>
                </a:solidFill>
                <a:latin typeface="Segoe Print" panose="02000800000000000000" pitchFamily="2" charset="0"/>
              </a:rPr>
              <a:t>Sínodo: </a:t>
            </a:r>
            <a:r>
              <a:rPr lang="es-CL" dirty="0">
                <a:solidFill>
                  <a:srgbClr val="140D5D"/>
                </a:solidFill>
                <a:latin typeface="Segoe Print" panose="02000800000000000000" pitchFamily="2" charset="0"/>
              </a:rPr>
              <a:t>un nombre que le recuerda a la Iglesia </a:t>
            </a:r>
          </a:p>
          <a:p>
            <a:pPr marL="38100">
              <a:lnSpc>
                <a:spcPct val="130000"/>
              </a:lnSpc>
            </a:pPr>
            <a:r>
              <a:rPr lang="es-CL" dirty="0">
                <a:solidFill>
                  <a:srgbClr val="140D5D"/>
                </a:solidFill>
                <a:latin typeface="Segoe Print" panose="02000800000000000000" pitchFamily="2" charset="0"/>
              </a:rPr>
              <a:t>su nombre y su identidad: </a:t>
            </a:r>
          </a:p>
          <a:p>
            <a:pPr marL="38100">
              <a:lnSpc>
                <a:spcPct val="130000"/>
              </a:lnSpc>
            </a:pPr>
            <a:r>
              <a:rPr lang="es-CL" sz="1600" dirty="0">
                <a:solidFill>
                  <a:srgbClr val="7F1636"/>
                </a:solidFill>
                <a:latin typeface="Segoe Print" panose="02000800000000000000" pitchFamily="2" charset="0"/>
              </a:rPr>
              <a:t>			Pueblo convocado</a:t>
            </a:r>
            <a:r>
              <a:rPr lang="es-CL" sz="1600" dirty="0">
                <a:solidFill>
                  <a:srgbClr val="140D5D"/>
                </a:solidFill>
                <a:latin typeface="Segoe Print" panose="02000800000000000000" pitchFamily="2" charset="0"/>
              </a:rPr>
              <a:t>, </a:t>
            </a:r>
          </a:p>
          <a:p>
            <a:pPr marL="38100">
              <a:lnSpc>
                <a:spcPct val="130000"/>
              </a:lnSpc>
            </a:pPr>
            <a:r>
              <a:rPr lang="es-CL" sz="1600" dirty="0">
                <a:solidFill>
                  <a:srgbClr val="140D5D"/>
                </a:solidFill>
                <a:latin typeface="Segoe Print" panose="02000800000000000000" pitchFamily="2" charset="0"/>
              </a:rPr>
              <a:t>	</a:t>
            </a:r>
            <a:r>
              <a:rPr lang="es-CL" sz="1600" dirty="0">
                <a:solidFill>
                  <a:srgbClr val="7F1636"/>
                </a:solidFill>
                <a:latin typeface="Segoe Print" panose="02000800000000000000" pitchFamily="2" charset="0"/>
              </a:rPr>
              <a:t>Peregrino</a:t>
            </a:r>
            <a:r>
              <a:rPr lang="es-CL" sz="1600" dirty="0">
                <a:solidFill>
                  <a:srgbClr val="140D5D"/>
                </a:solidFill>
                <a:latin typeface="Segoe Print" panose="02000800000000000000" pitchFamily="2" charset="0"/>
              </a:rPr>
              <a:t> en salida, </a:t>
            </a:r>
          </a:p>
          <a:p>
            <a:pPr marL="38100">
              <a:lnSpc>
                <a:spcPct val="130000"/>
              </a:lnSpc>
            </a:pPr>
            <a:r>
              <a:rPr lang="es-CL" sz="1600" dirty="0">
                <a:solidFill>
                  <a:srgbClr val="7F1636"/>
                </a:solidFill>
                <a:latin typeface="Segoe Print" panose="02000800000000000000" pitchFamily="2" charset="0"/>
              </a:rPr>
              <a:t>Solidario</a:t>
            </a:r>
            <a:r>
              <a:rPr lang="es-CL" sz="1600" dirty="0">
                <a:solidFill>
                  <a:srgbClr val="140D5D"/>
                </a:solidFill>
                <a:latin typeface="Segoe Print" panose="02000800000000000000" pitchFamily="2" charset="0"/>
              </a:rPr>
              <a:t> en su caminar, </a:t>
            </a:r>
          </a:p>
          <a:p>
            <a:pPr marL="38100">
              <a:lnSpc>
                <a:spcPct val="130000"/>
              </a:lnSpc>
            </a:pPr>
            <a:r>
              <a:rPr lang="es-CL" sz="1600" dirty="0">
                <a:solidFill>
                  <a:srgbClr val="140D5D"/>
                </a:solidFill>
                <a:latin typeface="Segoe Print" panose="02000800000000000000" pitchFamily="2" charset="0"/>
              </a:rPr>
              <a:t>			en clave de </a:t>
            </a:r>
            <a:r>
              <a:rPr lang="es-CL" sz="1600" dirty="0">
                <a:solidFill>
                  <a:srgbClr val="7F1636"/>
                </a:solidFill>
                <a:latin typeface="Segoe Print" panose="02000800000000000000" pitchFamily="2" charset="0"/>
              </a:rPr>
              <a:t>Discernimiento</a:t>
            </a:r>
            <a:r>
              <a:rPr lang="es-CL" sz="1600" dirty="0">
                <a:solidFill>
                  <a:srgbClr val="140D5D"/>
                </a:solidFill>
                <a:latin typeface="Segoe Print" panose="02000800000000000000" pitchFamily="2" charset="0"/>
              </a:rPr>
              <a:t>. </a:t>
            </a:r>
          </a:p>
          <a:p>
            <a:pPr algn="just">
              <a:lnSpc>
                <a:spcPct val="130000"/>
              </a:lnSpc>
            </a:pPr>
            <a:endParaRPr lang="es-CL" sz="500" b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s-CL" sz="4000" b="1" dirty="0">
                <a:ln>
                  <a:solidFill>
                    <a:srgbClr val="140D5D"/>
                  </a:solidFill>
                </a:ln>
                <a:solidFill>
                  <a:srgbClr val="870C2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R</a:t>
            </a:r>
            <a:r>
              <a:rPr lang="es-CL" b="1" dirty="0">
                <a:solidFill>
                  <a:srgbClr val="140D5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econocer  </a:t>
            </a:r>
            <a:r>
              <a:rPr lang="es-CL" sz="1600" b="1" dirty="0">
                <a:solidFill>
                  <a:srgbClr val="140D5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	</a:t>
            </a:r>
            <a:r>
              <a:rPr lang="es-CL" sz="4000" b="1" dirty="0">
                <a:ln>
                  <a:solidFill>
                    <a:srgbClr val="140D5D"/>
                  </a:solidFill>
                </a:ln>
                <a:solidFill>
                  <a:srgbClr val="870C2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I</a:t>
            </a:r>
            <a:r>
              <a:rPr lang="es-CL" b="1" dirty="0">
                <a:solidFill>
                  <a:srgbClr val="140D5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nterpretar </a:t>
            </a:r>
            <a:r>
              <a:rPr lang="es-CL" sz="1600" b="1" dirty="0">
                <a:solidFill>
                  <a:srgbClr val="140D5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	</a:t>
            </a:r>
            <a:r>
              <a:rPr lang="es-CL" sz="4000" b="1" dirty="0">
                <a:ln>
                  <a:solidFill>
                    <a:srgbClr val="140D5D"/>
                  </a:solidFill>
                </a:ln>
                <a:solidFill>
                  <a:srgbClr val="870C2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E</a:t>
            </a:r>
            <a:r>
              <a:rPr lang="es-CL" b="1" dirty="0">
                <a:solidFill>
                  <a:srgbClr val="140D5D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pyrus" panose="020B0602040200020303" pitchFamily="34" charset="77"/>
              </a:rPr>
              <a:t>legir</a:t>
            </a:r>
          </a:p>
          <a:p>
            <a:pPr algn="just">
              <a:lnSpc>
                <a:spcPct val="130000"/>
              </a:lnSpc>
            </a:pPr>
            <a:endParaRPr lang="es-CL" sz="500" b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Detenerse a revisar la hoja de ruta</a:t>
            </a:r>
            <a:r>
              <a:rPr lang="es-CL" sz="1600" b="1" dirty="0">
                <a:solidFill>
                  <a:srgbClr val="4F0A49"/>
                </a:solidFill>
                <a:latin typeface="Segoe Print" panose="02000800000000000000" pitchFamily="2" charset="0"/>
              </a:rPr>
              <a:t>: </a:t>
            </a:r>
            <a:r>
              <a:rPr lang="es-CL" sz="1600" dirty="0">
                <a:solidFill>
                  <a:srgbClr val="002060"/>
                </a:solidFill>
                <a:latin typeface="Segoe Print" panose="02000800000000000000" pitchFamily="2" charset="0"/>
              </a:rPr>
              <a:t>una interpelación para darnos un momento de revisar el mapa de nuestro itinerar: </a:t>
            </a:r>
          </a:p>
          <a:p>
            <a:pPr algn="just">
              <a:lnSpc>
                <a:spcPct val="130000"/>
              </a:lnSpc>
            </a:pPr>
            <a:endParaRPr lang="es-CL" sz="500" b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Reconocer, </a:t>
            </a:r>
            <a:r>
              <a:rPr lang="es-CL" sz="1600" b="1" i="1" dirty="0">
                <a:solidFill>
                  <a:srgbClr val="7F1636"/>
                </a:solidFill>
                <a:latin typeface="Segoe Print" panose="02000800000000000000" pitchFamily="2" charset="0"/>
              </a:rPr>
              <a:t>“¿Qué está escrito en la Ley?”</a:t>
            </a: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 </a:t>
            </a:r>
            <a:r>
              <a:rPr lang="es-CL" sz="1600" dirty="0">
                <a:solidFill>
                  <a:srgbClr val="7F1636"/>
                </a:solidFill>
                <a:latin typeface="Segoe Print" panose="02000800000000000000" pitchFamily="2" charset="0"/>
              </a:rPr>
              <a:t> </a:t>
            </a:r>
          </a:p>
          <a:p>
            <a:pPr algn="just">
              <a:lnSpc>
                <a:spcPct val="130000"/>
              </a:lnSpc>
            </a:pPr>
            <a:endParaRPr lang="es-CL" sz="500" b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Interpretar </a:t>
            </a:r>
            <a:r>
              <a:rPr lang="es-CL" sz="1600" b="1" i="1" dirty="0">
                <a:solidFill>
                  <a:srgbClr val="7F1636"/>
                </a:solidFill>
                <a:latin typeface="Segoe Print" panose="02000800000000000000" pitchFamily="2" charset="0"/>
              </a:rPr>
              <a:t>“¿Qué lees en ella?”</a:t>
            </a: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 </a:t>
            </a:r>
          </a:p>
          <a:p>
            <a:pPr algn="just">
              <a:lnSpc>
                <a:spcPct val="130000"/>
              </a:lnSpc>
            </a:pPr>
            <a:endParaRPr lang="es-CL" sz="500" b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Elegir:</a:t>
            </a:r>
            <a:r>
              <a:rPr lang="es-CL" sz="1600" b="1" i="1" dirty="0">
                <a:solidFill>
                  <a:srgbClr val="7F1636"/>
                </a:solidFill>
                <a:latin typeface="Segoe Print" panose="02000800000000000000" pitchFamily="2" charset="0"/>
              </a:rPr>
              <a:t>“Haz esto</a:t>
            </a:r>
            <a:r>
              <a:rPr lang="es-CL" sz="1600" i="1" dirty="0">
                <a:solidFill>
                  <a:srgbClr val="7F1636"/>
                </a:solidFill>
                <a:latin typeface="Segoe Print" panose="02000800000000000000" pitchFamily="2" charset="0"/>
              </a:rPr>
              <a:t>”</a:t>
            </a:r>
            <a:r>
              <a:rPr lang="es-CL" sz="1600" dirty="0">
                <a:solidFill>
                  <a:srgbClr val="7F1636"/>
                </a:solidFill>
                <a:latin typeface="Segoe Print" panose="02000800000000000000" pitchFamily="2" charset="0"/>
              </a:rPr>
              <a:t> </a:t>
            </a:r>
            <a:r>
              <a:rPr lang="es-CL" sz="1600" dirty="0">
                <a:solidFill>
                  <a:srgbClr val="002060"/>
                </a:solidFill>
                <a:latin typeface="Segoe Print" panose="02000800000000000000" pitchFamily="2" charset="0"/>
              </a:rPr>
              <a:t>aprópiate de esa Palabra, para restituir en tu vida y tus acciones su intención profética primera.</a:t>
            </a:r>
          </a:p>
          <a:p>
            <a:pPr algn="just">
              <a:lnSpc>
                <a:spcPct val="130000"/>
              </a:lnSpc>
            </a:pPr>
            <a:endParaRPr lang="es-CL" sz="500" dirty="0">
              <a:solidFill>
                <a:srgbClr val="002060"/>
              </a:solidFill>
              <a:latin typeface="Segoe Print" panose="020008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s-CL" sz="1600" dirty="0">
                <a:solidFill>
                  <a:srgbClr val="002060"/>
                </a:solidFill>
                <a:latin typeface="Segoe Print" panose="02000800000000000000" pitchFamily="2" charset="0"/>
              </a:rPr>
              <a:t>Pero también son </a:t>
            </a:r>
            <a:r>
              <a:rPr lang="es-CL" sz="1600" b="1" dirty="0">
                <a:solidFill>
                  <a:srgbClr val="7F1636"/>
                </a:solidFill>
                <a:latin typeface="Segoe Print" panose="02000800000000000000" pitchFamily="2" charset="0"/>
              </a:rPr>
              <a:t>Una Promesa: “Y vivirás”  </a:t>
            </a:r>
          </a:p>
          <a:p>
            <a:pPr algn="just">
              <a:lnSpc>
                <a:spcPct val="130000"/>
              </a:lnSpc>
            </a:pPr>
            <a:endParaRPr lang="es-CL" sz="500" dirty="0">
              <a:solidFill>
                <a:srgbClr val="002060"/>
              </a:solidFill>
              <a:latin typeface="Segoe Print" panose="02000800000000000000" pitchFamily="2" charset="0"/>
            </a:endParaRPr>
          </a:p>
          <a:p>
            <a:pPr algn="just">
              <a:lnSpc>
                <a:spcPct val="130000"/>
              </a:lnSpc>
            </a:pPr>
            <a:endParaRPr lang="es-CL" dirty="0">
              <a:solidFill>
                <a:srgbClr val="190E87"/>
              </a:solidFill>
              <a:latin typeface="Comic Sans MS" panose="030F0902030302020204" pitchFamily="66" charset="0"/>
              <a:ea typeface="Noteworthy Light" panose="02000400000000000000" pitchFamily="2" charset="77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EDE55C8B-6AC5-874C-B4F7-70853D712382}"/>
              </a:ext>
            </a:extLst>
          </p:cNvPr>
          <p:cNvSpPr/>
          <p:nvPr/>
        </p:nvSpPr>
        <p:spPr>
          <a:xfrm>
            <a:off x="393700" y="533400"/>
            <a:ext cx="4526643" cy="5778500"/>
          </a:xfrm>
          <a:prstGeom prst="roundRect">
            <a:avLst/>
          </a:prstGeom>
          <a:blipFill dpi="0" rotWithShape="1">
            <a:blip r:embed="rId3" cstate="screen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48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D22B60A-7957-C148-973E-83AE6F768343}"/>
              </a:ext>
            </a:extLst>
          </p:cNvPr>
          <p:cNvSpPr/>
          <p:nvPr/>
        </p:nvSpPr>
        <p:spPr>
          <a:xfrm>
            <a:off x="6371772" y="1422400"/>
            <a:ext cx="5283200" cy="5196115"/>
          </a:xfrm>
          <a:prstGeom prst="roundRect">
            <a:avLst/>
          </a:prstGeom>
          <a:blipFill>
            <a:blip r:embed="rId3">
              <a:alphaModFix amt="90000"/>
            </a:blip>
            <a:stretch>
              <a:fillRect/>
            </a:stretch>
          </a:blip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BE20422-2202-CD4B-8C76-82AD47A29752}"/>
              </a:ext>
            </a:extLst>
          </p:cNvPr>
          <p:cNvSpPr/>
          <p:nvPr/>
        </p:nvSpPr>
        <p:spPr>
          <a:xfrm>
            <a:off x="5094515" y="493484"/>
            <a:ext cx="7097486" cy="1045029"/>
          </a:xfrm>
          <a:prstGeom prst="roundRect">
            <a:avLst/>
          </a:prstGeom>
          <a:solidFill>
            <a:srgbClr val="F2EDC2">
              <a:alpha val="58000"/>
            </a:srgb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600" dirty="0">
                <a:solidFill>
                  <a:srgbClr val="4F0A49"/>
                </a:solidFill>
                <a:latin typeface="Segoe Print" panose="02000800000000000000" pitchFamily="2" charset="0"/>
              </a:rPr>
              <a:t> </a:t>
            </a:r>
            <a:r>
              <a:rPr lang="es-CL" dirty="0">
                <a:solidFill>
                  <a:srgbClr val="140D5D"/>
                </a:solidFill>
                <a:latin typeface="Segoe Print" panose="02000800000000000000" pitchFamily="2" charset="0"/>
              </a:rPr>
              <a:t>Desafíos para una espiritualidad “En salida” y Sinodal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6B9912AB-85F2-AC4C-A4D9-620570DFDE05}"/>
              </a:ext>
            </a:extLst>
          </p:cNvPr>
          <p:cNvSpPr/>
          <p:nvPr/>
        </p:nvSpPr>
        <p:spPr>
          <a:xfrm>
            <a:off x="391888" y="1538513"/>
            <a:ext cx="5979884" cy="2394857"/>
          </a:xfrm>
          <a:prstGeom prst="roundRect">
            <a:avLst/>
          </a:prstGeom>
          <a:solidFill>
            <a:srgbClr val="FEC97A">
              <a:alpha val="29000"/>
            </a:srgb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algn="just">
              <a:lnSpc>
                <a:spcPct val="120000"/>
              </a:lnSpc>
            </a:pPr>
            <a:r>
              <a:rPr lang="es-CL" sz="1600" b="1" dirty="0">
                <a:solidFill>
                  <a:srgbClr val="140D5D"/>
                </a:solidFill>
                <a:latin typeface="Segoe Print" panose="02000800000000000000" pitchFamily="2" charset="0"/>
              </a:rPr>
              <a:t>Salir de nosotros mismos para descubrir la presencia de los otros: </a:t>
            </a:r>
            <a:r>
              <a:rPr lang="es-CL" sz="1600" dirty="0">
                <a:solidFill>
                  <a:srgbClr val="4F0A49"/>
                </a:solidFill>
                <a:latin typeface="Segoe Print" panose="02000800000000000000" pitchFamily="2" charset="0"/>
              </a:rPr>
              <a:t>El prójimo no se descubre reactivamente, preguntándonos quiénes habitan nuestro espacio cercano de relaciones, sino </a:t>
            </a:r>
            <a:r>
              <a:rPr lang="es-CL" sz="1600" b="1" dirty="0">
                <a:solidFill>
                  <a:srgbClr val="4F0A49"/>
                </a:solidFill>
                <a:latin typeface="Segoe Print" panose="02000800000000000000" pitchFamily="2" charset="0"/>
              </a:rPr>
              <a:t>proactivamente</a:t>
            </a:r>
            <a:r>
              <a:rPr lang="es-CL" sz="1600" dirty="0">
                <a:solidFill>
                  <a:srgbClr val="4F0A49"/>
                </a:solidFill>
                <a:latin typeface="Segoe Print" panose="02000800000000000000" pitchFamily="2" charset="0"/>
              </a:rPr>
              <a:t>, saliendo de nosotros mismos al encuentro haciendo el tránsito desde la interpelación del Maestro de la Ley a la de Jesús…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C287D33-779D-7044-8A17-79EDB784D17C}"/>
              </a:ext>
            </a:extLst>
          </p:cNvPr>
          <p:cNvSpPr/>
          <p:nvPr/>
        </p:nvSpPr>
        <p:spPr>
          <a:xfrm>
            <a:off x="391887" y="4252686"/>
            <a:ext cx="5849255" cy="1930400"/>
          </a:xfrm>
          <a:prstGeom prst="roundRect">
            <a:avLst/>
          </a:prstGeom>
          <a:solidFill>
            <a:srgbClr val="FFA779">
              <a:alpha val="30000"/>
            </a:srgb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algn="just">
              <a:lnSpc>
                <a:spcPct val="120000"/>
              </a:lnSpc>
            </a:pPr>
            <a:r>
              <a:rPr lang="es-CL" sz="1600" b="1" dirty="0">
                <a:solidFill>
                  <a:srgbClr val="4F0A49"/>
                </a:solidFill>
                <a:latin typeface="Segoe Print" panose="02000800000000000000" pitchFamily="2" charset="0"/>
              </a:rPr>
              <a:t>Cambiar la dirección, </a:t>
            </a:r>
            <a:r>
              <a:rPr lang="es-CL" sz="1600" b="1" dirty="0">
                <a:solidFill>
                  <a:srgbClr val="140D5D"/>
                </a:solidFill>
                <a:latin typeface="Segoe Print" panose="02000800000000000000" pitchFamily="2" charset="0"/>
              </a:rPr>
              <a:t>desde una mirada vertical </a:t>
            </a:r>
            <a:r>
              <a:rPr lang="es-CL" sz="1600" b="1" dirty="0">
                <a:solidFill>
                  <a:srgbClr val="4F0A49"/>
                </a:solidFill>
                <a:latin typeface="Segoe Print" panose="02000800000000000000" pitchFamily="2" charset="0"/>
              </a:rPr>
              <a:t>(la del Sacerdote y el Levita) </a:t>
            </a:r>
            <a:r>
              <a:rPr lang="es-CL" sz="1600" b="1" dirty="0">
                <a:solidFill>
                  <a:srgbClr val="140D5D"/>
                </a:solidFill>
                <a:latin typeface="Segoe Print" panose="02000800000000000000" pitchFamily="2" charset="0"/>
              </a:rPr>
              <a:t>a un mirar y escuchar que nos situa en el plano horizontal de la compasión</a:t>
            </a:r>
            <a:r>
              <a:rPr lang="es-CL" sz="1600" b="1" dirty="0">
                <a:solidFill>
                  <a:srgbClr val="4F0A49"/>
                </a:solidFill>
                <a:latin typeface="Segoe Print" panose="02000800000000000000" pitchFamily="2" charset="0"/>
              </a:rPr>
              <a:t>, la del samaritano que descubre y puede reconocerse en el herido del camino.</a:t>
            </a:r>
            <a:r>
              <a:rPr lang="es-CL" sz="1600" dirty="0">
                <a:solidFill>
                  <a:srgbClr val="4F0A49"/>
                </a:solidFill>
                <a:latin typeface="Segoe Print" panose="020008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70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23195A4-03F7-2946-B205-E8557CC0AF41}"/>
              </a:ext>
            </a:extLst>
          </p:cNvPr>
          <p:cNvSpPr/>
          <p:nvPr/>
        </p:nvSpPr>
        <p:spPr>
          <a:xfrm>
            <a:off x="174172" y="595085"/>
            <a:ext cx="5428342" cy="5210629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3BE7B365-D887-D04B-A14E-22515D10BAB8}"/>
              </a:ext>
            </a:extLst>
          </p:cNvPr>
          <p:cNvSpPr/>
          <p:nvPr/>
        </p:nvSpPr>
        <p:spPr>
          <a:xfrm>
            <a:off x="5849257" y="595085"/>
            <a:ext cx="6110515" cy="2612573"/>
          </a:xfrm>
          <a:prstGeom prst="roundRect">
            <a:avLst/>
          </a:prstGeom>
          <a:solidFill>
            <a:srgbClr val="7B78DC">
              <a:alpha val="28000"/>
            </a:srgbClr>
          </a:solid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s-CL" sz="1600" b="1" dirty="0">
                <a:solidFill>
                  <a:srgbClr val="140D5D"/>
                </a:solidFill>
                <a:latin typeface="Segoe Print" panose="02000800000000000000" pitchFamily="2" charset="0"/>
              </a:rPr>
              <a:t>Acercarse, curar y vendar: </a:t>
            </a:r>
            <a:r>
              <a:rPr lang="es-CL" sz="1600" dirty="0">
                <a:solidFill>
                  <a:srgbClr val="4F0A49"/>
                </a:solidFill>
                <a:latin typeface="Segoe Print" panose="02000800000000000000" pitchFamily="2" charset="0"/>
              </a:rPr>
              <a:t>El dolor del herido, conmueve y estremece las entrañas del samaritano; -la misma reacción que los Evangelistas testimonian como  propia de Jesús frente a los más frágiles- esa compasión se valida y manifiesta transformándose en acción concreta, en obra de misericordia, de solidaridad eficaz frente al que sufre. 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DB5D7D3E-9C06-3A4A-822C-26D2DAFE2EEB}"/>
              </a:ext>
            </a:extLst>
          </p:cNvPr>
          <p:cNvSpPr/>
          <p:nvPr/>
        </p:nvSpPr>
        <p:spPr>
          <a:xfrm>
            <a:off x="5849258" y="3207658"/>
            <a:ext cx="6110514" cy="2931887"/>
          </a:xfrm>
          <a:prstGeom prst="roundRect">
            <a:avLst/>
          </a:prstGeom>
          <a:solidFill>
            <a:srgbClr val="67D59B">
              <a:alpha val="29000"/>
            </a:srgbClr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s-CL" sz="1600" b="1" dirty="0">
                <a:solidFill>
                  <a:srgbClr val="140D5D"/>
                </a:solidFill>
                <a:latin typeface="Segoe Print" panose="02000800000000000000" pitchFamily="2" charset="0"/>
              </a:rPr>
              <a:t>Construir con los Otros un </a:t>
            </a:r>
            <a:r>
              <a:rPr lang="es-CL" sz="1600" b="1" i="1" dirty="0">
                <a:solidFill>
                  <a:srgbClr val="140D5D"/>
                </a:solidFill>
                <a:latin typeface="Segoe Print" panose="02000800000000000000" pitchFamily="2" charset="0"/>
              </a:rPr>
              <a:t>Nos-</a:t>
            </a:r>
            <a:r>
              <a:rPr lang="es-CL" sz="1600" b="1" dirty="0">
                <a:solidFill>
                  <a:srgbClr val="140D5D"/>
                </a:solidFill>
                <a:latin typeface="Segoe Print" panose="02000800000000000000" pitchFamily="2" charset="0"/>
              </a:rPr>
              <a:t>Otros</a:t>
            </a:r>
            <a:r>
              <a:rPr lang="es-CL" sz="1600" b="1" dirty="0">
                <a:solidFill>
                  <a:srgbClr val="4F0A49"/>
                </a:solidFill>
                <a:latin typeface="Segoe Print" panose="02000800000000000000" pitchFamily="2" charset="0"/>
              </a:rPr>
              <a:t>:</a:t>
            </a:r>
            <a:r>
              <a:rPr lang="es-CL" sz="1600" dirty="0">
                <a:solidFill>
                  <a:srgbClr val="4F0A49"/>
                </a:solidFill>
                <a:latin typeface="Segoe Print" panose="02000800000000000000" pitchFamily="2" charset="0"/>
              </a:rPr>
              <a:t> El sacerdote y el levita aparecen fugazmente, pero pasan de largo; en la memoria de la Parábola permanecen el samaritano y el posadero, que se involucran y vinculan. La compasión se extiende por contacto, la conmoción de las entrañas puede contagiarse no es monopolio ni exclusividad nuestra; podemos salir a buscar y vamos a encontrar a otros con quienes tender vínculos, asociar y entretejer redes…  </a:t>
            </a:r>
          </a:p>
        </p:txBody>
      </p:sp>
    </p:spTree>
    <p:extLst>
      <p:ext uri="{BB962C8B-B14F-4D97-AF65-F5344CB8AC3E}">
        <p14:creationId xmlns:p14="http://schemas.microsoft.com/office/powerpoint/2010/main" val="426702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4E1966DC-D763-5B49-A6FD-F4255E180CAD}"/>
              </a:ext>
            </a:extLst>
          </p:cNvPr>
          <p:cNvSpPr/>
          <p:nvPr/>
        </p:nvSpPr>
        <p:spPr>
          <a:xfrm>
            <a:off x="1776186" y="635000"/>
            <a:ext cx="9840686" cy="2046514"/>
          </a:xfrm>
          <a:prstGeom prst="roundRect">
            <a:avLst/>
          </a:prstGeom>
          <a:solidFill>
            <a:srgbClr val="2FF6FF">
              <a:alpha val="22000"/>
            </a:srgb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20000"/>
              </a:lnSpc>
            </a:pPr>
            <a:r>
              <a:rPr lang="es-CL" i="1" dirty="0">
                <a:solidFill>
                  <a:srgbClr val="140D5D"/>
                </a:solidFill>
                <a:latin typeface="Segoe Print" panose="02000800000000000000" pitchFamily="2" charset="0"/>
              </a:rPr>
              <a:t> </a:t>
            </a:r>
            <a:endParaRPr lang="es-CL" dirty="0">
              <a:solidFill>
                <a:srgbClr val="140D5D"/>
              </a:solidFill>
              <a:latin typeface="Segoe Print" panose="02000800000000000000" pitchFamily="2" charset="0"/>
            </a:endParaRPr>
          </a:p>
          <a:p>
            <a:pPr algn="r">
              <a:lnSpc>
                <a:spcPct val="120000"/>
              </a:lnSpc>
            </a:pPr>
            <a:r>
              <a:rPr lang="es-CL" i="1" dirty="0">
                <a:solidFill>
                  <a:srgbClr val="140D5D"/>
                </a:solidFill>
                <a:latin typeface="Segoe Print" panose="02000800000000000000" pitchFamily="2" charset="0"/>
              </a:rPr>
              <a:t> </a:t>
            </a:r>
          </a:p>
          <a:p>
            <a:pPr algn="r">
              <a:lnSpc>
                <a:spcPct val="120000"/>
              </a:lnSpc>
            </a:pPr>
            <a:endParaRPr lang="es-CL" i="1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r">
              <a:lnSpc>
                <a:spcPct val="120000"/>
              </a:lnSpc>
            </a:pPr>
            <a:r>
              <a:rPr lang="es-CL" i="1" dirty="0">
                <a:solidFill>
                  <a:srgbClr val="4F0A49"/>
                </a:solidFill>
                <a:latin typeface="Segoe Print" panose="02000800000000000000" pitchFamily="2" charset="0"/>
              </a:rPr>
              <a:t>Tanto la Parábola del Buen Samaritano relatada por Jesús al Maestro de la Ley, como el contexto que la origina, son un desafío al discernimiento y una interpelación…</a:t>
            </a:r>
            <a:endParaRPr lang="es-CL" dirty="0">
              <a:solidFill>
                <a:srgbClr val="4F0A49"/>
              </a:solidFill>
              <a:latin typeface="Segoe Print" panose="02000800000000000000" pitchFamily="2" charset="0"/>
            </a:endParaRPr>
          </a:p>
          <a:p>
            <a:pPr algn="r">
              <a:lnSpc>
                <a:spcPct val="120000"/>
              </a:lnSpc>
            </a:pPr>
            <a:endParaRPr lang="es-CL" dirty="0">
              <a:solidFill>
                <a:srgbClr val="140D5D"/>
              </a:solidFill>
              <a:latin typeface="Segoe Print" panose="02000800000000000000" pitchFamily="2" charset="0"/>
            </a:endParaRPr>
          </a:p>
          <a:p>
            <a:pPr algn="r">
              <a:lnSpc>
                <a:spcPct val="120000"/>
              </a:lnSpc>
            </a:pPr>
            <a:endParaRPr lang="es-CL" dirty="0">
              <a:solidFill>
                <a:srgbClr val="140D5D"/>
              </a:solidFill>
              <a:latin typeface="Segoe Print" panose="02000800000000000000" pitchFamily="2" charset="0"/>
            </a:endParaRPr>
          </a:p>
          <a:p>
            <a:pPr algn="r">
              <a:lnSpc>
                <a:spcPct val="120000"/>
              </a:lnSpc>
            </a:pPr>
            <a:r>
              <a:rPr lang="es-CL" i="1" dirty="0">
                <a:solidFill>
                  <a:srgbClr val="140D5D"/>
                </a:solidFill>
                <a:latin typeface="Segoe Print" panose="02000800000000000000" pitchFamily="2" charset="0"/>
              </a:rPr>
              <a:t> </a:t>
            </a:r>
            <a:endParaRPr lang="es-CL" dirty="0">
              <a:solidFill>
                <a:srgbClr val="140D5D"/>
              </a:solidFill>
              <a:latin typeface="Segoe Print" panose="02000800000000000000" pitchFamily="2" charset="0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B1CA98D-038B-CC44-8FED-AFFE223B99F9}"/>
              </a:ext>
            </a:extLst>
          </p:cNvPr>
          <p:cNvSpPr/>
          <p:nvPr/>
        </p:nvSpPr>
        <p:spPr>
          <a:xfrm>
            <a:off x="533400" y="2681514"/>
            <a:ext cx="10276114" cy="3585028"/>
          </a:xfrm>
          <a:prstGeom prst="roundRect">
            <a:avLst/>
          </a:prstGeom>
          <a:solidFill>
            <a:srgbClr val="ED9CB4">
              <a:alpha val="31000"/>
            </a:srgb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s-CL" sz="1700" i="1" dirty="0">
                <a:solidFill>
                  <a:srgbClr val="140D5D"/>
                </a:solidFill>
                <a:latin typeface="Segoe Print" panose="02000800000000000000" pitchFamily="2" charset="0"/>
              </a:rPr>
              <a:t>¿Qué actitudes podemos rescatar de este relato para nuestro propio proceso de discernimiento?</a:t>
            </a:r>
            <a:endParaRPr lang="es-CL" sz="1700" dirty="0">
              <a:solidFill>
                <a:srgbClr val="140D5D"/>
              </a:solidFill>
              <a:latin typeface="Segoe Print" panose="02000800000000000000" pitchFamily="2" charset="0"/>
            </a:endParaRPr>
          </a:p>
          <a:p>
            <a:pPr>
              <a:lnSpc>
                <a:spcPct val="120000"/>
              </a:lnSpc>
            </a:pPr>
            <a:endParaRPr lang="es-CL" sz="500" i="1" dirty="0">
              <a:solidFill>
                <a:srgbClr val="140D5D"/>
              </a:solidFill>
              <a:latin typeface="Segoe Print" panose="020008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s-CL" sz="1700" i="1" dirty="0">
                <a:solidFill>
                  <a:srgbClr val="140D5D"/>
                </a:solidFill>
                <a:latin typeface="Segoe Print" panose="02000800000000000000" pitchFamily="2" charset="0"/>
              </a:rPr>
              <a:t>¿Cuáles son las situaciones que en el momento que estamos viviendo, de revisiones, de crisis, nos están exigiendo abrir los ojos y poner oídos para reconocerlas como signos del Señor para nuestro tiempo? </a:t>
            </a:r>
          </a:p>
          <a:p>
            <a:pPr>
              <a:lnSpc>
                <a:spcPct val="120000"/>
              </a:lnSpc>
            </a:pPr>
            <a:endParaRPr lang="es-CL" sz="500" dirty="0">
              <a:solidFill>
                <a:srgbClr val="140D5D"/>
              </a:solidFill>
              <a:latin typeface="Segoe Print" panose="020008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s-CL" sz="1700" i="1" dirty="0">
                <a:solidFill>
                  <a:srgbClr val="140D5D"/>
                </a:solidFill>
                <a:latin typeface="Segoe Print" panose="02000800000000000000" pitchFamily="2" charset="0"/>
              </a:rPr>
              <a:t>¿Cuáles son los heridos del camino que estamos llamados a acoger, a escuchar, ante los cuales tenemos que hacernos cercanos y disponibles?</a:t>
            </a:r>
            <a:endParaRPr lang="es-CL" sz="1700" dirty="0">
              <a:solidFill>
                <a:srgbClr val="140D5D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0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7D19E190-DFD6-3046-B8A3-EB6C7377076A}"/>
              </a:ext>
            </a:extLst>
          </p:cNvPr>
          <p:cNvSpPr/>
          <p:nvPr/>
        </p:nvSpPr>
        <p:spPr>
          <a:xfrm>
            <a:off x="725714" y="464457"/>
            <a:ext cx="10813143" cy="6154057"/>
          </a:xfrm>
          <a:prstGeom prst="roundRect">
            <a:avLst/>
          </a:prstGeom>
          <a:blipFill dpi="0" rotWithShape="1">
            <a:blip r:embed="rId3" cstate="screen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Oremos…</a:t>
            </a:r>
          </a:p>
          <a:p>
            <a:pPr algn="ctr">
              <a:lnSpc>
                <a:spcPct val="120000"/>
              </a:lnSpc>
            </a:pPr>
            <a:endParaRPr lang="es-ES_tradnl" sz="500" b="1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Padre de Misericordia,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Que, con entrañas maternas, nos asistes y sostienes,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y has sellado una alianza con nosotros.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Somos tu pueblo que peregrina en Chile,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herido por nuestras incoherencias y fragilidades.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Ayúdanos a volver la mirada a Jesús Resucitado,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Y, reconociendo el daño y el dolor causado,</a:t>
            </a: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Y el llamado que nos haces en los signos de los tiempos,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podamos avanzar contigo por caminos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de verdad, justicia, perdón y reparación.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Envíanos tu Espíritu para crecer en relaciones más sanas,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generar ambientes acogedores, inclusivos, y respetuosos,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y llegar a ser una Iglesia más fraterna, sinodal,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profética y esperanzadora.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Virgen del Carmen, Madre de Chile,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acompáñanos en este camino de discernimiento, renovación y conversión.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Por Jesucristo, tu Hijo Nuestro Señor,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s-ES_tradnl" sz="1700" b="1" spc="100" dirty="0">
                <a:solidFill>
                  <a:srgbClr val="140D5D"/>
                </a:solidFill>
                <a:effectLst>
                  <a:innerShdw blurRad="114300">
                    <a:prstClr val="black"/>
                  </a:innerShdw>
                </a:effectLst>
                <a:latin typeface="Segoe Print" panose="02000800000000000000" pitchFamily="2" charset="0"/>
              </a:rPr>
              <a:t>Amén</a:t>
            </a:r>
            <a:endParaRPr lang="es-CL" sz="1700" spc="100" dirty="0">
              <a:solidFill>
                <a:srgbClr val="140D5D"/>
              </a:solidFill>
              <a:effectLst>
                <a:innerShdw blurRad="114300">
                  <a:prstClr val="black"/>
                </a:innerShdw>
              </a:effectLst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0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F69A70-9675-3F44-BD12-078799DE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" y="0"/>
            <a:ext cx="1207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1002</Words>
  <Application>Microsoft Macintosh PowerPoint</Application>
  <PresentationFormat>Panorámica</PresentationFormat>
  <Paragraphs>67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Noteworthy Light</vt:lpstr>
      <vt:lpstr>Papyrus</vt:lpstr>
      <vt:lpstr>Segoe Print</vt:lpstr>
      <vt:lpstr>Zapfino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Victor Villa Castro</cp:lastModifiedBy>
  <cp:revision>21</cp:revision>
  <cp:lastPrinted>2021-10-09T02:40:00Z</cp:lastPrinted>
  <dcterms:created xsi:type="dcterms:W3CDTF">2021-09-24T21:15:01Z</dcterms:created>
  <dcterms:modified xsi:type="dcterms:W3CDTF">2021-10-09T02:40:23Z</dcterms:modified>
</cp:coreProperties>
</file>